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83"/>
  </p:notesMasterIdLst>
  <p:sldIdLst>
    <p:sldId id="256" r:id="rId3"/>
    <p:sldId id="414" r:id="rId4"/>
    <p:sldId id="418" r:id="rId5"/>
    <p:sldId id="552" r:id="rId6"/>
    <p:sldId id="616" r:id="rId7"/>
    <p:sldId id="622" r:id="rId8"/>
    <p:sldId id="621" r:id="rId9"/>
    <p:sldId id="620" r:id="rId10"/>
    <p:sldId id="619" r:id="rId11"/>
    <p:sldId id="618" r:id="rId12"/>
    <p:sldId id="617" r:id="rId13"/>
    <p:sldId id="612" r:id="rId14"/>
    <p:sldId id="626" r:id="rId15"/>
    <p:sldId id="625" r:id="rId16"/>
    <p:sldId id="624" r:id="rId17"/>
    <p:sldId id="627" r:id="rId18"/>
    <p:sldId id="623" r:id="rId19"/>
    <p:sldId id="613" r:id="rId20"/>
    <p:sldId id="629" r:id="rId21"/>
    <p:sldId id="628" r:id="rId22"/>
    <p:sldId id="630" r:id="rId23"/>
    <p:sldId id="554" r:id="rId24"/>
    <p:sldId id="555" r:id="rId25"/>
    <p:sldId id="556" r:id="rId26"/>
    <p:sldId id="561" r:id="rId27"/>
    <p:sldId id="632" r:id="rId28"/>
    <p:sldId id="631" r:id="rId29"/>
    <p:sldId id="633" r:id="rId30"/>
    <p:sldId id="634" r:id="rId31"/>
    <p:sldId id="635" r:id="rId32"/>
    <p:sldId id="636" r:id="rId33"/>
    <p:sldId id="637" r:id="rId34"/>
    <p:sldId id="638" r:id="rId35"/>
    <p:sldId id="639" r:id="rId36"/>
    <p:sldId id="640" r:id="rId37"/>
    <p:sldId id="641" r:id="rId38"/>
    <p:sldId id="642" r:id="rId39"/>
    <p:sldId id="643" r:id="rId40"/>
    <p:sldId id="645" r:id="rId41"/>
    <p:sldId id="647" r:id="rId42"/>
    <p:sldId id="648" r:id="rId43"/>
    <p:sldId id="649" r:id="rId44"/>
    <p:sldId id="646" r:id="rId45"/>
    <p:sldId id="650" r:id="rId46"/>
    <p:sldId id="651" r:id="rId47"/>
    <p:sldId id="652" r:id="rId48"/>
    <p:sldId id="653" r:id="rId49"/>
    <p:sldId id="654" r:id="rId50"/>
    <p:sldId id="655" r:id="rId51"/>
    <p:sldId id="562" r:id="rId52"/>
    <p:sldId id="660" r:id="rId53"/>
    <p:sldId id="659" r:id="rId54"/>
    <p:sldId id="658" r:id="rId55"/>
    <p:sldId id="656" r:id="rId56"/>
    <p:sldId id="657" r:id="rId57"/>
    <p:sldId id="661" r:id="rId58"/>
    <p:sldId id="583" r:id="rId59"/>
    <p:sldId id="662" r:id="rId60"/>
    <p:sldId id="663" r:id="rId61"/>
    <p:sldId id="664" r:id="rId62"/>
    <p:sldId id="584" r:id="rId63"/>
    <p:sldId id="665" r:id="rId64"/>
    <p:sldId id="585" r:id="rId65"/>
    <p:sldId id="557" r:id="rId66"/>
    <p:sldId id="595" r:id="rId67"/>
    <p:sldId id="666" r:id="rId68"/>
    <p:sldId id="667" r:id="rId69"/>
    <p:sldId id="668" r:id="rId70"/>
    <p:sldId id="669" r:id="rId71"/>
    <p:sldId id="605" r:id="rId72"/>
    <p:sldId id="674" r:id="rId73"/>
    <p:sldId id="675" r:id="rId74"/>
    <p:sldId id="677" r:id="rId75"/>
    <p:sldId id="676" r:id="rId76"/>
    <p:sldId id="679" r:id="rId77"/>
    <p:sldId id="684" r:id="rId78"/>
    <p:sldId id="680" r:id="rId79"/>
    <p:sldId id="686" r:id="rId80"/>
    <p:sldId id="687" r:id="rId81"/>
    <p:sldId id="681" r:id="rId8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</p14:sldIdLst>
        </p14:section>
        <p14:section name="NumPy Tricks" id="{8C5719C4-5867-F645-87DE-7C0F938DD65F}">
          <p14:sldIdLst>
            <p14:sldId id="616"/>
            <p14:sldId id="622"/>
            <p14:sldId id="621"/>
            <p14:sldId id="620"/>
            <p14:sldId id="619"/>
            <p14:sldId id="618"/>
            <p14:sldId id="617"/>
            <p14:sldId id="612"/>
            <p14:sldId id="626"/>
            <p14:sldId id="625"/>
            <p14:sldId id="624"/>
            <p14:sldId id="627"/>
            <p14:sldId id="623"/>
            <p14:sldId id="613"/>
            <p14:sldId id="629"/>
            <p14:sldId id="628"/>
            <p14:sldId id="630"/>
          </p14:sldIdLst>
        </p14:section>
        <p14:section name="Image Display" id="{2FEAAF92-B216-CA44-BE3B-D730731D6376}">
          <p14:sldIdLst>
            <p14:sldId id="554"/>
            <p14:sldId id="555"/>
            <p14:sldId id="556"/>
            <p14:sldId id="561"/>
            <p14:sldId id="632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5"/>
            <p14:sldId id="647"/>
            <p14:sldId id="648"/>
            <p14:sldId id="649"/>
            <p14:sldId id="646"/>
            <p14:sldId id="650"/>
            <p14:sldId id="651"/>
            <p14:sldId id="652"/>
            <p14:sldId id="653"/>
            <p14:sldId id="654"/>
            <p14:sldId id="655"/>
            <p14:sldId id="562"/>
            <p14:sldId id="660"/>
            <p14:sldId id="659"/>
            <p14:sldId id="658"/>
            <p14:sldId id="656"/>
            <p14:sldId id="657"/>
            <p14:sldId id="661"/>
            <p14:sldId id="583"/>
            <p14:sldId id="662"/>
            <p14:sldId id="663"/>
            <p14:sldId id="664"/>
            <p14:sldId id="584"/>
            <p14:sldId id="665"/>
            <p14:sldId id="585"/>
          </p14:sldIdLst>
        </p14:section>
        <p14:section name="SciPy" id="{3919BCDC-27A3-AE40-AF7C-AF3284DB3FB5}">
          <p14:sldIdLst>
            <p14:sldId id="557"/>
            <p14:sldId id="595"/>
            <p14:sldId id="666"/>
            <p14:sldId id="667"/>
            <p14:sldId id="668"/>
            <p14:sldId id="669"/>
            <p14:sldId id="605"/>
            <p14:sldId id="674"/>
            <p14:sldId id="675"/>
            <p14:sldId id="677"/>
            <p14:sldId id="676"/>
            <p14:sldId id="679"/>
            <p14:sldId id="684"/>
            <p14:sldId id="680"/>
            <p14:sldId id="686"/>
            <p14:sldId id="687"/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000"/>
    <a:srgbClr val="AA22FF"/>
    <a:srgbClr val="BA2121"/>
    <a:srgbClr val="00BB00"/>
    <a:srgbClr val="008000"/>
    <a:srgbClr val="9437FF"/>
    <a:srgbClr val="4B8BBE"/>
    <a:srgbClr val="008F00"/>
    <a:srgbClr val="FF40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/>
    <p:restoredTop sz="80508"/>
  </p:normalViewPr>
  <p:slideViewPr>
    <p:cSldViewPr>
      <p:cViewPr varScale="1">
        <p:scale>
          <a:sx n="98" d="100"/>
          <a:sy n="98" d="100"/>
        </p:scale>
        <p:origin x="10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8325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005064"/>
            <a:ext cx="7772400" cy="2000548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>
                <a:latin typeface="Lato" charset="0"/>
              </a:rPr>
              <a:t>Data </a:t>
            </a:r>
            <a:r>
              <a:rPr lang="pt-BR" altLang="x-none" dirty="0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&amp; </a:t>
            </a:r>
            <a:r>
              <a:rPr lang="pt-BR" altLang="x-none" err="1">
                <a:latin typeface="Lato" charset="0"/>
              </a:rPr>
              <a:t>Visualization</a:t>
            </a:r>
            <a:r>
              <a:rPr lang="pt-BR" altLang="x-none">
                <a:latin typeface="Lato" charset="0"/>
              </a:rPr>
              <a:t> 2 </a:t>
            </a:r>
            <a:r>
              <a:rPr lang="pt-BR" altLang="x-none" sz="3600" err="1">
                <a:latin typeface="Lato" charset="0"/>
              </a:rPr>
              <a:t>SciPy</a:t>
            </a:r>
            <a:r>
              <a:rPr lang="pt-BR" altLang="x-none" sz="3600">
                <a:latin typeface="Lato" charset="0"/>
              </a:rPr>
              <a:t>, </a:t>
            </a:r>
            <a:r>
              <a:rPr lang="pt-BR" altLang="x-none" sz="3600" err="1">
                <a:latin typeface="Lato" charset="0"/>
              </a:rPr>
              <a:t>Image</a:t>
            </a:r>
            <a:r>
              <a:rPr lang="pt-BR" altLang="x-none" sz="3600">
                <a:latin typeface="Lato" charset="0"/>
              </a:rPr>
              <a:t> display </a:t>
            </a:r>
            <a:r>
              <a:rPr lang="pt-BR" altLang="x-none" sz="3600" err="1">
                <a:latin typeface="Lato" charset="0"/>
              </a:rPr>
              <a:t>and</a:t>
            </a:r>
            <a:r>
              <a:rPr lang="pt-BR" altLang="x-none" sz="3600">
                <a:latin typeface="Lato" charset="0"/>
              </a:rPr>
              <a:t> </a:t>
            </a:r>
            <a:r>
              <a:rPr lang="pt-BR" altLang="x-none" sz="3600" err="1">
                <a:latin typeface="Lato" charset="0"/>
              </a:rPr>
              <a:t>Manipulation</a:t>
            </a:r>
            <a:endParaRPr lang="pt-BR" altLang="x-none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9138795" cy="4567545"/>
            <a:chOff x="179512" y="1844824"/>
            <a:chExt cx="9138795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y3[:,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np.newaxis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96C75D-05A2-574A-AD4A-6F35E59272AB}"/>
                </a:ext>
              </a:extLst>
            </p:cNvPr>
            <p:cNvSpPr/>
            <p:nvPr/>
          </p:nvSpPr>
          <p:spPr>
            <a:xfrm>
              <a:off x="5907524" y="4431555"/>
              <a:ext cx="2769317" cy="734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BA3118-021E-3744-B116-232D0B81CC30}"/>
                </a:ext>
              </a:extLst>
            </p:cNvPr>
            <p:cNvSpPr/>
            <p:nvPr/>
          </p:nvSpPr>
          <p:spPr>
            <a:xfrm>
              <a:off x="5619491" y="5216879"/>
              <a:ext cx="36988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err="1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ValueError</a:t>
              </a:r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operands could not be broadcast together with shapes (2,3) (2,)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9535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8772534" cy="4567545"/>
            <a:chOff x="179512" y="1844824"/>
            <a:chExt cx="8772534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y3[:,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np.newaxis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96C75D-05A2-574A-AD4A-6F35E59272AB}"/>
                </a:ext>
              </a:extLst>
            </p:cNvPr>
            <p:cNvSpPr/>
            <p:nvPr/>
          </p:nvSpPr>
          <p:spPr>
            <a:xfrm>
              <a:off x="5907524" y="4431555"/>
              <a:ext cx="2769317" cy="734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(2, 1)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BA3118-021E-3744-B116-232D0B81CC30}"/>
                </a:ext>
              </a:extLst>
            </p:cNvPr>
            <p:cNvSpPr/>
            <p:nvPr/>
          </p:nvSpPr>
          <p:spPr>
            <a:xfrm>
              <a:off x="5907523" y="5216879"/>
              <a:ext cx="22030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[[ 6  6  6]</a:t>
              </a:r>
            </a:p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[14 14 14]]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424351F-5960-7949-845F-4BBAA4E82BD8}"/>
              </a:ext>
            </a:extLst>
          </p:cNvPr>
          <p:cNvSpPr/>
          <p:nvPr/>
        </p:nvSpPr>
        <p:spPr>
          <a:xfrm>
            <a:off x="5935065" y="2745087"/>
            <a:ext cx="3023201" cy="32387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3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Meshgrid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9423A-1B34-404D-A893-70C5E972EE2D}"/>
              </a:ext>
            </a:extLst>
          </p:cNvPr>
          <p:cNvSpPr txBox="1"/>
          <p:nvPr/>
        </p:nvSpPr>
        <p:spPr>
          <a:xfrm>
            <a:off x="4077025" y="1512110"/>
            <a:ext cx="4673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 us build two matrices with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and Y coordinates to be used later to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manipulate images</a:t>
            </a:r>
          </a:p>
        </p:txBody>
      </p:sp>
    </p:spTree>
    <p:extLst>
      <p:ext uri="{BB962C8B-B14F-4D97-AF65-F5344CB8AC3E}">
        <p14:creationId xmlns:p14="http://schemas.microsoft.com/office/powerpoint/2010/main" val="3039239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DECB4-BBC5-FB46-ABFA-42F8081C5041}"/>
              </a:ext>
            </a:extLst>
          </p:cNvPr>
          <p:cNvSpPr txBox="1"/>
          <p:nvPr/>
        </p:nvSpPr>
        <p:spPr>
          <a:xfrm>
            <a:off x="3953915" y="1512110"/>
            <a:ext cx="4796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First, we create an array with the column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(our X)</a:t>
            </a:r>
          </a:p>
        </p:txBody>
      </p:sp>
    </p:spTree>
    <p:extLst>
      <p:ext uri="{BB962C8B-B14F-4D97-AF65-F5344CB8AC3E}">
        <p14:creationId xmlns:p14="http://schemas.microsoft.com/office/powerpoint/2010/main" val="7246800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C3C06-4D7D-354D-A305-3E2E46B827D9}"/>
              </a:ext>
            </a:extLst>
          </p:cNvPr>
          <p:cNvSpPr txBox="1"/>
          <p:nvPr/>
        </p:nvSpPr>
        <p:spPr>
          <a:xfrm>
            <a:off x="4280927" y="1512110"/>
            <a:ext cx="4469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create an array with the row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(our Y)</a:t>
            </a:r>
          </a:p>
        </p:txBody>
      </p:sp>
    </p:spTree>
    <p:extLst>
      <p:ext uri="{BB962C8B-B14F-4D97-AF65-F5344CB8AC3E}">
        <p14:creationId xmlns:p14="http://schemas.microsoft.com/office/powerpoint/2010/main" val="40842380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452FD-2248-5442-AF22-B5E4779E5D6E}"/>
              </a:ext>
            </a:extLst>
          </p:cNvPr>
          <p:cNvSpPr txBox="1"/>
          <p:nvPr/>
        </p:nvSpPr>
        <p:spPr>
          <a:xfrm>
            <a:off x="4258356" y="1512110"/>
            <a:ext cx="4492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use </a:t>
            </a:r>
            <a:r>
              <a:rPr lang="en-US" sz="2000" dirty="0" err="1"/>
              <a:t>meshgrid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create the grids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indexes </a:t>
            </a:r>
          </a:p>
        </p:txBody>
      </p:sp>
    </p:spTree>
    <p:extLst>
      <p:ext uri="{BB962C8B-B14F-4D97-AF65-F5344CB8AC3E}">
        <p14:creationId xmlns:p14="http://schemas.microsoft.com/office/powerpoint/2010/main" val="18251540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B1A60-50B4-D744-9C2E-A584099047AF}"/>
              </a:ext>
            </a:extLst>
          </p:cNvPr>
          <p:cNvSpPr/>
          <p:nvPr/>
        </p:nvSpPr>
        <p:spPr>
          <a:xfrm>
            <a:off x="499807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72686E-F35E-D349-97E1-E3BDE447BB5C}"/>
              </a:ext>
            </a:extLst>
          </p:cNvPr>
          <p:cNvSpPr/>
          <p:nvPr/>
        </p:nvSpPr>
        <p:spPr>
          <a:xfrm>
            <a:off x="733116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951CA-58D6-5446-AA7E-9F06E282AA06}"/>
              </a:ext>
            </a:extLst>
          </p:cNvPr>
          <p:cNvSpPr txBox="1"/>
          <p:nvPr/>
        </p:nvSpPr>
        <p:spPr>
          <a:xfrm>
            <a:off x="4846274" y="1512110"/>
            <a:ext cx="3904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print and check that the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matches our expected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matrices</a:t>
            </a:r>
          </a:p>
        </p:txBody>
      </p:sp>
    </p:spTree>
    <p:extLst>
      <p:ext uri="{BB962C8B-B14F-4D97-AF65-F5344CB8AC3E}">
        <p14:creationId xmlns:p14="http://schemas.microsoft.com/office/powerpoint/2010/main" val="4756615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B1A60-50B4-D744-9C2E-A584099047AF}"/>
              </a:ext>
            </a:extLst>
          </p:cNvPr>
          <p:cNvSpPr/>
          <p:nvPr/>
        </p:nvSpPr>
        <p:spPr>
          <a:xfrm>
            <a:off x="499807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72686E-F35E-D349-97E1-E3BDE447BB5C}"/>
              </a:ext>
            </a:extLst>
          </p:cNvPr>
          <p:cNvSpPr/>
          <p:nvPr/>
        </p:nvSpPr>
        <p:spPr>
          <a:xfrm>
            <a:off x="733116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DCDB9C-04FC-DD4F-AB49-1C6CFB1CF03B}"/>
              </a:ext>
            </a:extLst>
          </p:cNvPr>
          <p:cNvSpPr/>
          <p:nvPr/>
        </p:nvSpPr>
        <p:spPr>
          <a:xfrm>
            <a:off x="4427984" y="1926307"/>
            <a:ext cx="4187042" cy="6338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cols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rows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E32ED-D848-C245-9A65-A8F90F4DB72D}"/>
              </a:ext>
            </a:extLst>
          </p:cNvPr>
          <p:cNvSpPr/>
          <p:nvPr/>
        </p:nvSpPr>
        <p:spPr>
          <a:xfrm>
            <a:off x="5188034" y="292710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6EFAC0-30C5-D64D-A1CC-AB39C4A8C01F}"/>
              </a:ext>
            </a:extLst>
          </p:cNvPr>
          <p:cNvSpPr/>
          <p:nvPr/>
        </p:nvSpPr>
        <p:spPr>
          <a:xfrm>
            <a:off x="7521124" y="292710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9E599-B145-0A4D-8AEB-5C1D75D04E60}"/>
              </a:ext>
            </a:extLst>
          </p:cNvPr>
          <p:cNvSpPr txBox="1"/>
          <p:nvPr/>
        </p:nvSpPr>
        <p:spPr>
          <a:xfrm>
            <a:off x="5346988" y="1512110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Rename it and we are done!</a:t>
            </a:r>
          </a:p>
        </p:txBody>
      </p:sp>
    </p:spTree>
    <p:extLst>
      <p:ext uri="{BB962C8B-B14F-4D97-AF65-F5344CB8AC3E}">
        <p14:creationId xmlns:p14="http://schemas.microsoft.com/office/powerpoint/2010/main" val="141460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3FA57-11C1-4246-AD6D-1CF1CD232747}"/>
              </a:ext>
            </a:extLst>
          </p:cNvPr>
          <p:cNvSpPr txBox="1"/>
          <p:nvPr/>
        </p:nvSpPr>
        <p:spPr>
          <a:xfrm>
            <a:off x="4348253" y="1512110"/>
            <a:ext cx="4402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mgrid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even quicker creation of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grids</a:t>
            </a:r>
          </a:p>
        </p:txBody>
      </p:sp>
    </p:spTree>
    <p:extLst>
      <p:ext uri="{BB962C8B-B14F-4D97-AF65-F5344CB8AC3E}">
        <p14:creationId xmlns:p14="http://schemas.microsoft.com/office/powerpoint/2010/main" val="1377971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CC400-1D3B-114F-92A7-23E67C5FD6FE}"/>
              </a:ext>
            </a:extLst>
          </p:cNvPr>
          <p:cNvSpPr txBox="1"/>
          <p:nvPr/>
        </p:nvSpPr>
        <p:spPr>
          <a:xfrm>
            <a:off x="4609606" y="1512110"/>
            <a:ext cx="4140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Remember that our output grid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5 rows (n) and 10 columns (m)</a:t>
            </a:r>
          </a:p>
        </p:txBody>
      </p:sp>
    </p:spTree>
    <p:extLst>
      <p:ext uri="{BB962C8B-B14F-4D97-AF65-F5344CB8AC3E}">
        <p14:creationId xmlns:p14="http://schemas.microsoft.com/office/powerpoint/2010/main" val="30876199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44931-BE59-DC43-9CDF-C208F7B85E81}"/>
              </a:ext>
            </a:extLst>
          </p:cNvPr>
          <p:cNvSpPr/>
          <p:nvPr/>
        </p:nvSpPr>
        <p:spPr>
          <a:xfrm>
            <a:off x="467544" y="2748825"/>
            <a:ext cx="4392488" cy="3921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rows2, cols2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:m,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1877F-6D21-5046-8654-D39065DDB9E5}"/>
              </a:ext>
            </a:extLst>
          </p:cNvPr>
          <p:cNvSpPr/>
          <p:nvPr/>
        </p:nvSpPr>
        <p:spPr>
          <a:xfrm>
            <a:off x="4934759" y="320447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cols2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749645-406E-AF40-82EB-5A721A35ADD1}"/>
              </a:ext>
            </a:extLst>
          </p:cNvPr>
          <p:cNvSpPr/>
          <p:nvPr/>
        </p:nvSpPr>
        <p:spPr>
          <a:xfrm>
            <a:off x="7267849" y="321976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rows2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77EC0-412E-0840-9CEC-BC7F9EE0D2EE}"/>
              </a:ext>
            </a:extLst>
          </p:cNvPr>
          <p:cNvSpPr txBox="1"/>
          <p:nvPr/>
        </p:nvSpPr>
        <p:spPr>
          <a:xfrm>
            <a:off x="3960134" y="1512110"/>
            <a:ext cx="479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syntax to use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bit different: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uses square brackets instead</a:t>
            </a:r>
          </a:p>
        </p:txBody>
      </p:sp>
    </p:spTree>
    <p:extLst>
      <p:ext uri="{BB962C8B-B14F-4D97-AF65-F5344CB8AC3E}">
        <p14:creationId xmlns:p14="http://schemas.microsoft.com/office/powerpoint/2010/main" val="2228982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44931-BE59-DC43-9CDF-C208F7B85E81}"/>
              </a:ext>
            </a:extLst>
          </p:cNvPr>
          <p:cNvSpPr/>
          <p:nvPr/>
        </p:nvSpPr>
        <p:spPr>
          <a:xfrm>
            <a:off x="467544" y="2748825"/>
            <a:ext cx="4392488" cy="3921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rows2, cols2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:m,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1877F-6D21-5046-8654-D39065DDB9E5}"/>
              </a:ext>
            </a:extLst>
          </p:cNvPr>
          <p:cNvSpPr/>
          <p:nvPr/>
        </p:nvSpPr>
        <p:spPr>
          <a:xfrm>
            <a:off x="4934759" y="320447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cols2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749645-406E-AF40-82EB-5A721A35ADD1}"/>
              </a:ext>
            </a:extLst>
          </p:cNvPr>
          <p:cNvSpPr/>
          <p:nvPr/>
        </p:nvSpPr>
        <p:spPr>
          <a:xfrm>
            <a:off x="7267849" y="321976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rows2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133929-EEE4-3040-9970-92C40E1BABCF}"/>
              </a:ext>
            </a:extLst>
          </p:cNvPr>
          <p:cNvCxnSpPr>
            <a:cxnSpLocks/>
          </p:cNvCxnSpPr>
          <p:nvPr/>
        </p:nvCxnSpPr>
        <p:spPr>
          <a:xfrm>
            <a:off x="467544" y="3140968"/>
            <a:ext cx="1656184" cy="0"/>
          </a:xfrm>
          <a:prstGeom prst="line">
            <a:avLst/>
          </a:prstGeom>
          <a:ln w="666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B2DA54-E3BB-1D4B-BEBE-FFA9F77FF943}"/>
              </a:ext>
            </a:extLst>
          </p:cNvPr>
          <p:cNvCxnSpPr>
            <a:cxnSpLocks/>
          </p:cNvCxnSpPr>
          <p:nvPr/>
        </p:nvCxnSpPr>
        <p:spPr>
          <a:xfrm>
            <a:off x="1295636" y="3140968"/>
            <a:ext cx="0" cy="864096"/>
          </a:xfrm>
          <a:prstGeom prst="line">
            <a:avLst/>
          </a:prstGeom>
          <a:ln w="666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391C051-CE90-7446-B35C-5EE9C949E82E}"/>
              </a:ext>
            </a:extLst>
          </p:cNvPr>
          <p:cNvSpPr/>
          <p:nvPr/>
        </p:nvSpPr>
        <p:spPr>
          <a:xfrm>
            <a:off x="502568" y="3932366"/>
            <a:ext cx="3709392" cy="1159033"/>
          </a:xfrm>
          <a:prstGeom prst="rect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Note that the order is different from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numpy.meshgrid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206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2D6A1-6C4D-F24F-A131-8F0B0399062E}"/>
              </a:ext>
            </a:extLst>
          </p:cNvPr>
          <p:cNvSpPr txBox="1"/>
          <p:nvPr/>
        </p:nvSpPr>
        <p:spPr>
          <a:xfrm>
            <a:off x="251520" y="414908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libraries</a:t>
            </a:r>
          </a:p>
        </p:txBody>
      </p:sp>
    </p:spTree>
    <p:extLst>
      <p:ext uri="{BB962C8B-B14F-4D97-AF65-F5344CB8AC3E}">
        <p14:creationId xmlns:p14="http://schemas.microsoft.com/office/powerpoint/2010/main" val="17451572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My First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B1822-E4CE-AB41-B969-2E2504A5C8BF}"/>
              </a:ext>
            </a:extLst>
          </p:cNvPr>
          <p:cNvSpPr txBox="1"/>
          <p:nvPr/>
        </p:nvSpPr>
        <p:spPr>
          <a:xfrm>
            <a:off x="251520" y="4149080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random 2D array</a:t>
            </a:r>
          </a:p>
        </p:txBody>
      </p:sp>
    </p:spTree>
    <p:extLst>
      <p:ext uri="{BB962C8B-B14F-4D97-AF65-F5344CB8AC3E}">
        <p14:creationId xmlns:p14="http://schemas.microsoft.com/office/powerpoint/2010/main" val="17093623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C49C-C644-994D-9632-EA584099D22B}"/>
              </a:ext>
            </a:extLst>
          </p:cNvPr>
          <p:cNvSpPr txBox="1"/>
          <p:nvPr/>
        </p:nvSpPr>
        <p:spPr>
          <a:xfrm>
            <a:off x="251520" y="414908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figure, axis and display </a:t>
            </a:r>
          </a:p>
        </p:txBody>
      </p:sp>
    </p:spTree>
    <p:extLst>
      <p:ext uri="{BB962C8B-B14F-4D97-AF65-F5344CB8AC3E}">
        <p14:creationId xmlns:p14="http://schemas.microsoft.com/office/powerpoint/2010/main" val="34468572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B073F-6E8D-6243-AA55-5C0210F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4" y="3212976"/>
            <a:ext cx="3707905" cy="3123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A227B-36EE-4140-B6A1-9C22DF0ECFA6}"/>
              </a:ext>
            </a:extLst>
          </p:cNvPr>
          <p:cNvSpPr txBox="1"/>
          <p:nvPr/>
        </p:nvSpPr>
        <p:spPr>
          <a:xfrm>
            <a:off x="251520" y="414908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figure, axis and display </a:t>
            </a:r>
          </a:p>
        </p:txBody>
      </p:sp>
    </p:spTree>
    <p:extLst>
      <p:ext uri="{BB962C8B-B14F-4D97-AF65-F5344CB8AC3E}">
        <p14:creationId xmlns:p14="http://schemas.microsoft.com/office/powerpoint/2010/main" val="11327407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B073F-6E8D-6243-AA55-5C0210F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4" y="3192782"/>
            <a:ext cx="3707905" cy="31230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124735-3EA2-C64B-A867-B24BA4A778A1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A1B202-CDFB-8148-A7B9-406C12572776}"/>
              </a:ext>
            </a:extLst>
          </p:cNvPr>
          <p:cNvCxnSpPr>
            <a:cxnSpLocks/>
          </p:cNvCxnSpPr>
          <p:nvPr/>
        </p:nvCxnSpPr>
        <p:spPr>
          <a:xfrm>
            <a:off x="5292080" y="3068960"/>
            <a:ext cx="0" cy="288032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D06FD-EDE6-4B4A-8D08-117B0A9367BC}"/>
              </a:ext>
            </a:extLst>
          </p:cNvPr>
          <p:cNvCxnSpPr>
            <a:cxnSpLocks/>
          </p:cNvCxnSpPr>
          <p:nvPr/>
        </p:nvCxnSpPr>
        <p:spPr>
          <a:xfrm>
            <a:off x="5219501" y="3068960"/>
            <a:ext cx="381699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6EB680-90EA-6B48-8343-8C1D1569748B}"/>
              </a:ext>
            </a:extLst>
          </p:cNvPr>
          <p:cNvSpPr txBox="1"/>
          <p:nvPr/>
        </p:nvSpPr>
        <p:spPr>
          <a:xfrm>
            <a:off x="251520" y="4149080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Origing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lies on the top-left edge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26282797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'lower origin'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origin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"lower"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D1034D-FB9F-144A-85F2-4A752B1E3125}"/>
              </a:ext>
            </a:extLst>
          </p:cNvPr>
          <p:cNvSpPr/>
          <p:nvPr/>
        </p:nvSpPr>
        <p:spPr>
          <a:xfrm>
            <a:off x="2271987" y="3456000"/>
            <a:ext cx="1867966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7CBA5-5ECE-0440-B9FF-4FC0218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31" y="3212976"/>
            <a:ext cx="3709969" cy="312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26BD5D-6256-7447-A4AD-A15109E52562}"/>
              </a:ext>
            </a:extLst>
          </p:cNvPr>
          <p:cNvSpPr txBox="1"/>
          <p:nvPr/>
        </p:nvSpPr>
        <p:spPr>
          <a:xfrm>
            <a:off x="251520" y="4149080"/>
            <a:ext cx="4790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 the origin to lower-left edge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12653603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'lower origin'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origin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"lower"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D1034D-FB9F-144A-85F2-4A752B1E3125}"/>
              </a:ext>
            </a:extLst>
          </p:cNvPr>
          <p:cNvSpPr/>
          <p:nvPr/>
        </p:nvSpPr>
        <p:spPr>
          <a:xfrm>
            <a:off x="2271987" y="3456000"/>
            <a:ext cx="1867966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7CBA5-5ECE-0440-B9FF-4FC0218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31" y="3212976"/>
            <a:ext cx="3709969" cy="3124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E8B5E2D-AE4D-C140-879D-9ADC93F2611B}"/>
              </a:ext>
            </a:extLst>
          </p:cNvPr>
          <p:cNvGrpSpPr/>
          <p:nvPr/>
        </p:nvGrpSpPr>
        <p:grpSpPr>
          <a:xfrm flipV="1">
            <a:off x="5220072" y="3600000"/>
            <a:ext cx="3816995" cy="2880320"/>
            <a:chOff x="5233415" y="3185992"/>
            <a:chExt cx="3816995" cy="28803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43F53B6-5216-B349-AD92-51F29EEEAB29}"/>
                </a:ext>
              </a:extLst>
            </p:cNvPr>
            <p:cNvCxnSpPr>
              <a:cxnSpLocks/>
            </p:cNvCxnSpPr>
            <p:nvPr/>
          </p:nvCxnSpPr>
          <p:spPr>
            <a:xfrm>
              <a:off x="5305335" y="3185992"/>
              <a:ext cx="0" cy="288032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635B9E-49CC-A441-911C-F35860912751}"/>
                </a:ext>
              </a:extLst>
            </p:cNvPr>
            <p:cNvCxnSpPr>
              <a:cxnSpLocks/>
            </p:cNvCxnSpPr>
            <p:nvPr/>
          </p:nvCxnSpPr>
          <p:spPr>
            <a:xfrm>
              <a:off x="5233415" y="3212976"/>
              <a:ext cx="3816995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49854F-DFDB-1B40-BA04-4C5EFBCA02EE}"/>
              </a:ext>
            </a:extLst>
          </p:cNvPr>
          <p:cNvSpPr txBox="1"/>
          <p:nvPr/>
        </p:nvSpPr>
        <p:spPr>
          <a:xfrm>
            <a:off x="251520" y="4149080"/>
            <a:ext cx="4790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 the origin to lower-left edge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13218767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772816"/>
            <a:ext cx="5814126" cy="331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plt.colormaps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501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n-lt"/>
                <a:cs typeface="Arial" panose="020B0604020202020204" pitchFamily="34" charset="0"/>
              </a:rPr>
              <a:t>List all colormaps available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0B811-1260-DB44-88AF-F1C9EA2D31E9}"/>
              </a:ext>
            </a:extLst>
          </p:cNvPr>
          <p:cNvSpPr/>
          <p:nvPr/>
        </p:nvSpPr>
        <p:spPr>
          <a:xfrm>
            <a:off x="225358" y="2234481"/>
            <a:ext cx="87849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['Accent',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Accent_r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'Blues',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BrBG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BrBG_r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BuPu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BuPu_r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CMRmap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CMRmap_r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'Dark2', 'Dark2_r',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'Greens',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Greens_r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'Greys',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'Oranges',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'Paired',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Paired_r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'Pastel1', 'Pastel1_r', 'Pastel2', 'Pastel2_r',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PiYG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PiYG_r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PuOr_r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'Purples',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Purples_r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RdGy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RdGy_r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RdPu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RdPu_r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'Reds',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'Set1', 'Set1_r', 'Set2', 'Set2_r', 'Set3', 'Set3_r', 'Spectral',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Spectral_r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Wistia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Wistia_r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YlOrBr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YlOrBr_r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afmhot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afmhot_r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'autumn',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autumn_r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'binary',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'bone',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bone_r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'cool',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coolwarm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coolwarm_r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'copper',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copper_r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cubehelix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cubehelix_r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'flag',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gist_earth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gist_earth_r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gist_gray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gist_gray_r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gist_heat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gist_heat_r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gist_ncar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gist_ncar_r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gist_rainbow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gist_rainbow_r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gist_stern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gist_stern_r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gist_yarg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gist_yarg_r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gnuplot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'gnuplot2', 'gnuplot2_r',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gnuplot_r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'gray',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'hot',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hsv_r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'inferno',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inferno_r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'jet',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'magma',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magma_r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nipy_spectral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nipy_spectral_r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'ocean',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ocean_r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'pink',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pink_r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'plasma',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plasma_r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'prism',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'rainbow',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rainbow_r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'seismic',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seismic_r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'spring',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'summer',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'tab10', 'tab10_r', 'tab20', 'tab20_r', 'tab20b', 'tab20b_r', 'tab20c', 'tab20c_r', 'terrain',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terrain_r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'twilight',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twilight_shifted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twilight_shifted_r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'winter',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winter_r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5007417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</a:t>
            </a:r>
            <a:r>
              <a:rPr lang="pt-BR" sz="360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671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Create array to be displayed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</p:spTree>
    <p:extLst>
      <p:ext uri="{BB962C8B-B14F-4D97-AF65-F5344CB8AC3E}">
        <p14:creationId xmlns:p14="http://schemas.microsoft.com/office/powerpoint/2010/main" val="27230313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766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default colormap (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Viridis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D91C7-C14E-3743-8B8A-8325041D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54839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3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4994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grayscale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D355E5-A7C0-0A4B-AA54-B7B8BA9F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237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457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jet (rainbow)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"jet"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711F6-5A1B-824B-B74D-4BE0990C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44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694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This colormap hides features. Avoid using it!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=‘</a:t>
            </a:r>
            <a:r>
              <a:rPr lang="en-US" dirty="0" err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jet_colormap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"jet"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711F6-5A1B-824B-B74D-4BE0990C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C85461-76EF-4C4E-9948-F125A9DB8752}"/>
              </a:ext>
            </a:extLst>
          </p:cNvPr>
          <p:cNvSpPr/>
          <p:nvPr/>
        </p:nvSpPr>
        <p:spPr>
          <a:xfrm>
            <a:off x="179512" y="1700808"/>
            <a:ext cx="8640960" cy="34633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32BC8-1F81-9045-BEF4-4EE57A0E1659}"/>
              </a:ext>
            </a:extLst>
          </p:cNvPr>
          <p:cNvSpPr/>
          <p:nvPr/>
        </p:nvSpPr>
        <p:spPr>
          <a:xfrm>
            <a:off x="3566809" y="5157192"/>
            <a:ext cx="5319232" cy="13673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9748DF-186C-D04F-9EFA-99A9469430D1}"/>
              </a:ext>
            </a:extLst>
          </p:cNvPr>
          <p:cNvSpPr/>
          <p:nvPr/>
        </p:nvSpPr>
        <p:spPr>
          <a:xfrm>
            <a:off x="3170046" y="2571913"/>
            <a:ext cx="2592288" cy="2592288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E07E5EE-A08D-6246-84FA-769E2FB244BF}"/>
              </a:ext>
            </a:extLst>
          </p:cNvPr>
          <p:cNvSpPr/>
          <p:nvPr/>
        </p:nvSpPr>
        <p:spPr>
          <a:xfrm rot="2700000">
            <a:off x="3564563" y="2966431"/>
            <a:ext cx="1803253" cy="1803253"/>
          </a:xfrm>
          <a:prstGeom prst="plus">
            <a:avLst>
              <a:gd name="adj" fmla="val 45643"/>
            </a:avLst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61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387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Use the proper rainbow colormap instead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rainbow_colormap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"rainbow"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1C00B-B6E8-7B47-BBDA-0C211BC5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8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40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Or the one called Spectral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Spectral_colormap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"Spectral"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A6C39-91E4-D349-A37D-DD67AE8F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722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4263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Or maybe a qualitative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qualitative_colormap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"tab20c"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E393E-3B84-074C-AE73-0186C2A7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7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010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Some Perceptually Uniform Colormaps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8"/>
            <a:ext cx="8435280" cy="38846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'plasma'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'inferno'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'magma'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axes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several_cmaps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nrows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colormap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colormap)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set_yticks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set_xticks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set_ylabel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(colormap)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DCEAF-0ABC-2840-A9C8-D8248DFA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41567" y="2946439"/>
            <a:ext cx="3009771" cy="4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6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8363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</a:t>
            </a:r>
            <a:r>
              <a:rPr lang="pt-BR" sz="360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 1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8A9661-7495-D94C-88C7-6AF704F8C733}"/>
              </a:ext>
            </a:extLst>
          </p:cNvPr>
          <p:cNvSpPr/>
          <p:nvPr/>
        </p:nvSpPr>
        <p:spPr>
          <a:xfrm>
            <a:off x="251521" y="2376000"/>
            <a:ext cx="2376263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12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F6DB9B-1FFC-5C46-9178-67E89D71671B}"/>
              </a:ext>
            </a:extLst>
          </p:cNvPr>
          <p:cNvSpPr/>
          <p:nvPr/>
        </p:nvSpPr>
        <p:spPr>
          <a:xfrm>
            <a:off x="251520" y="2916000"/>
            <a:ext cx="3600400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81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F6DB9B-1FFC-5C46-9178-67E89D71671B}"/>
              </a:ext>
            </a:extLst>
          </p:cNvPr>
          <p:cNvSpPr/>
          <p:nvPr/>
        </p:nvSpPr>
        <p:spPr>
          <a:xfrm>
            <a:off x="251520" y="3204000"/>
            <a:ext cx="3672408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123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83C89-08AF-C746-BB06-62D01B5A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94" y="2658674"/>
            <a:ext cx="5905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06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2481991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1808982"/>
            <a:ext cx="7128792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6738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61013" y="3465167"/>
            <a:ext cx="4382995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63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4005064"/>
            <a:ext cx="7776864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691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4581128"/>
            <a:ext cx="6048672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056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8D180F-05E9-644F-9839-CF4D8E2D81A1}"/>
              </a:ext>
            </a:extLst>
          </p:cNvPr>
          <p:cNvSpPr/>
          <p:nvPr/>
        </p:nvSpPr>
        <p:spPr>
          <a:xfrm>
            <a:off x="251520" y="1700808"/>
            <a:ext cx="8831646" cy="4108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2226F-692C-D543-B84B-DBAFB380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66" y="2780928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4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855" y="1844824"/>
            <a:ext cx="2769317" cy="2206406"/>
            <a:chOff x="179634" y="1844824"/>
            <a:chExt cx="2769317" cy="22064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79783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9989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51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577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635E18-934B-CA4E-A6E3-B441F72F1DD8}"/>
              </a:ext>
            </a:extLst>
          </p:cNvPr>
          <p:cNvSpPr/>
          <p:nvPr/>
        </p:nvSpPr>
        <p:spPr>
          <a:xfrm>
            <a:off x="246002" y="3766444"/>
            <a:ext cx="5544616" cy="4460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B1DA7-155D-1247-B72F-DF9442040D7B}"/>
              </a:ext>
            </a:extLst>
          </p:cNvPr>
          <p:cNvSpPr/>
          <p:nvPr/>
        </p:nvSpPr>
        <p:spPr>
          <a:xfrm>
            <a:off x="246002" y="4648597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(2870, 2802, 4)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16AB9-1446-2B4D-AC7F-00B14D05F666}"/>
              </a:ext>
            </a:extLst>
          </p:cNvPr>
          <p:cNvSpPr/>
          <p:nvPr/>
        </p:nvSpPr>
        <p:spPr>
          <a:xfrm>
            <a:off x="246002" y="5516971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my_image.dtype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float32</a:t>
            </a:r>
          </a:p>
        </p:txBody>
      </p:sp>
    </p:spTree>
    <p:extLst>
      <p:ext uri="{BB962C8B-B14F-4D97-AF65-F5344CB8AC3E}">
        <p14:creationId xmlns:p14="http://schemas.microsoft.com/office/powerpoint/2010/main" val="155279141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635E18-934B-CA4E-A6E3-B441F72F1DD8}"/>
              </a:ext>
            </a:extLst>
          </p:cNvPr>
          <p:cNvSpPr/>
          <p:nvPr/>
        </p:nvSpPr>
        <p:spPr>
          <a:xfrm>
            <a:off x="246002" y="3766444"/>
            <a:ext cx="5544616" cy="4460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B1DA7-155D-1247-B72F-DF9442040D7B}"/>
              </a:ext>
            </a:extLst>
          </p:cNvPr>
          <p:cNvSpPr/>
          <p:nvPr/>
        </p:nvSpPr>
        <p:spPr>
          <a:xfrm>
            <a:off x="246002" y="4648597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(2870, 2802, 4)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16AB9-1446-2B4D-AC7F-00B14D05F666}"/>
              </a:ext>
            </a:extLst>
          </p:cNvPr>
          <p:cNvSpPr/>
          <p:nvPr/>
        </p:nvSpPr>
        <p:spPr>
          <a:xfrm>
            <a:off x="246002" y="5516971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my_image.dtype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C77F8-BAA9-E444-8747-5A016C5DEFCC}"/>
              </a:ext>
            </a:extLst>
          </p:cNvPr>
          <p:cNvSpPr/>
          <p:nvPr/>
        </p:nvSpPr>
        <p:spPr>
          <a:xfrm>
            <a:off x="5460748" y="2019286"/>
            <a:ext cx="3529136" cy="8336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(R, G, B, A)</a:t>
            </a:r>
          </a:p>
          <a:p>
            <a:pPr algn="ctr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[0.,  1.]</a:t>
            </a:r>
          </a:p>
        </p:txBody>
      </p:sp>
    </p:spTree>
    <p:extLst>
      <p:ext uri="{BB962C8B-B14F-4D97-AF65-F5344CB8AC3E}">
        <p14:creationId xmlns:p14="http://schemas.microsoft.com/office/powerpoint/2010/main" val="29669769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shapes_red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gray_r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Getting one channel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E3491-EA69-8146-B9B9-2D3EB124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927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From color to grayscale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89158C-18C4-2646-B61F-8960B0353DD5}"/>
              </a:ext>
            </a:extLst>
          </p:cNvPr>
          <p:cNvSpPr/>
          <p:nvPr/>
        </p:nvSpPr>
        <p:spPr>
          <a:xfrm>
            <a:off x="246002" y="1740957"/>
            <a:ext cx="6126198" cy="18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: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].mean(axis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0219D-A7D2-D94D-8913-91A9AC36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653090"/>
            <a:ext cx="4883696" cy="32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015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56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685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57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91A7A-38C5-1646-9278-DEDEC6C66185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88982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58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91A7A-38C5-1646-9278-DEDEC6C66185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078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59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91A7A-38C5-1646-9278-DEDEC6C66185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77E13-67F0-2A44-8CB3-6968D653540B}"/>
              </a:ext>
            </a:extLst>
          </p:cNvPr>
          <p:cNvSpPr/>
          <p:nvPr/>
        </p:nvSpPr>
        <p:spPr>
          <a:xfrm>
            <a:off x="251520" y="3364624"/>
            <a:ext cx="843528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noisy'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533944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2769439" cy="4567545"/>
            <a:chOff x="179512" y="1844824"/>
            <a:chExt cx="2769439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56849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91A7A-38C5-1646-9278-DEDEC6C66185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77E13-67F0-2A44-8CB3-6968D653540B}"/>
              </a:ext>
            </a:extLst>
          </p:cNvPr>
          <p:cNvSpPr/>
          <p:nvPr/>
        </p:nvSpPr>
        <p:spPr>
          <a:xfrm>
            <a:off x="251520" y="3364624"/>
            <a:ext cx="843528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noisy'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3B23E-61F0-FF4D-A51E-BF915480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251419"/>
            <a:ext cx="4784490" cy="31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2929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61</a:t>
            </a:fld>
            <a:endParaRPr lang="pt-BR" altLang="x-non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01917-99EE-224D-831B-DC07A5EBDEA2}"/>
              </a:ext>
            </a:extLst>
          </p:cNvPr>
          <p:cNvSpPr/>
          <p:nvPr/>
        </p:nvSpPr>
        <p:spPr>
          <a:xfrm>
            <a:off x="251520" y="2326216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0.5000000206751437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032BD9-3383-1741-B698-B360C7C549C7}"/>
              </a:ext>
            </a:extLst>
          </p:cNvPr>
          <p:cNvSpPr/>
          <p:nvPr/>
        </p:nvSpPr>
        <p:spPr>
          <a:xfrm>
            <a:off x="4972844" y="232508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0.9799843028624239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6C5A2F-0E76-8C49-9AA5-D4A367021741}"/>
              </a:ext>
            </a:extLst>
          </p:cNvPr>
          <p:cNvSpPr/>
          <p:nvPr/>
        </p:nvSpPr>
        <p:spPr>
          <a:xfrm>
            <a:off x="179512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6.507237267277877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E07A34-5638-6941-8FAE-DDEFDEE8AD16}"/>
              </a:ext>
            </a:extLst>
          </p:cNvPr>
          <p:cNvSpPr/>
          <p:nvPr/>
        </p:nvSpPr>
        <p:spPr>
          <a:xfrm>
            <a:off x="4972844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0.6612658772094668</a:t>
            </a:r>
          </a:p>
          <a:p>
            <a:pPr>
              <a:spcAft>
                <a:spcPts val="600"/>
              </a:spcAft>
            </a:pP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00E837-BB68-514F-A6E3-06A50BDE5232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0661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62</a:t>
            </a:fld>
            <a:endParaRPr lang="pt-BR" altLang="x-non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38791C-5B15-8B44-8A0B-CC54FB6B999C}"/>
              </a:ext>
            </a:extLst>
          </p:cNvPr>
          <p:cNvSpPr/>
          <p:nvPr/>
        </p:nvSpPr>
        <p:spPr>
          <a:xfrm>
            <a:off x="179512" y="4156964"/>
            <a:ext cx="846574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np.median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0.5925160734130586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00E837-BB68-514F-A6E3-06A50BDE5232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A1665-B485-384B-AF9C-6638A0D2B3F2}"/>
              </a:ext>
            </a:extLst>
          </p:cNvPr>
          <p:cNvSpPr/>
          <p:nvPr/>
        </p:nvSpPr>
        <p:spPr>
          <a:xfrm>
            <a:off x="251520" y="2326216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0.5000000206751437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0393C-1975-8548-A782-E2F0C253445B}"/>
              </a:ext>
            </a:extLst>
          </p:cNvPr>
          <p:cNvSpPr/>
          <p:nvPr/>
        </p:nvSpPr>
        <p:spPr>
          <a:xfrm>
            <a:off x="4972844" y="232508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0.9799843028624239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A42851-A023-6F41-A9DA-A0F448421946}"/>
              </a:ext>
            </a:extLst>
          </p:cNvPr>
          <p:cNvSpPr/>
          <p:nvPr/>
        </p:nvSpPr>
        <p:spPr>
          <a:xfrm>
            <a:off x="179512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6.507237267277877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C907A-7EB3-9B4C-B25A-ACD67548F0E5}"/>
              </a:ext>
            </a:extLst>
          </p:cNvPr>
          <p:cNvSpPr/>
          <p:nvPr/>
        </p:nvSpPr>
        <p:spPr>
          <a:xfrm>
            <a:off x="4972844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0.6612658772094668</a:t>
            </a:r>
          </a:p>
          <a:p>
            <a:pPr>
              <a:spcAft>
                <a:spcPts val="600"/>
              </a:spcAft>
            </a:pP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7635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63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C9FAC7-B746-A541-9934-00871F720418}"/>
              </a:ext>
            </a:extLst>
          </p:cNvPr>
          <p:cNvSpPr/>
          <p:nvPr/>
        </p:nvSpPr>
        <p:spPr>
          <a:xfrm>
            <a:off x="230312" y="1717602"/>
            <a:ext cx="8456488" cy="2647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avg_per_col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(axis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avs_cols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avg_per_col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ax.set_xlabel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ax.set_ylabel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'average'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364FCB-4EEB-C14C-B9ED-77D9FE89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20387"/>
            <a:ext cx="4890120" cy="32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9209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eaLnBrk="1" hangingPunct="1"/>
            <a:r>
              <a:rPr lang="pt-BR" altLang="x-none" err="1">
                <a:latin typeface="Lato" charset="0"/>
              </a:rPr>
              <a:t>SciPy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64</a:t>
            </a:fld>
            <a:endParaRPr lang="pt-BR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D7D96-42A6-6541-B6DA-89170363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822" y="2449306"/>
            <a:ext cx="2502929" cy="2244005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FF2FA-6C2C-4B42-A53F-3172D04FBB6C}"/>
              </a:ext>
            </a:extLst>
          </p:cNvPr>
          <p:cNvSpPr txBox="1"/>
          <p:nvPr/>
        </p:nvSpPr>
        <p:spPr>
          <a:xfrm>
            <a:off x="184759" y="1844314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cluster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EF60B-FF23-EE4E-9A36-F9FBFF26D790}"/>
              </a:ext>
            </a:extLst>
          </p:cNvPr>
          <p:cNvSpPr txBox="1"/>
          <p:nvPr/>
        </p:nvSpPr>
        <p:spPr>
          <a:xfrm>
            <a:off x="490634" y="2504653"/>
            <a:ext cx="163309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constants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C3D7-89F6-CE46-863E-944F0F2015BD}"/>
              </a:ext>
            </a:extLst>
          </p:cNvPr>
          <p:cNvSpPr txBox="1"/>
          <p:nvPr/>
        </p:nvSpPr>
        <p:spPr>
          <a:xfrm>
            <a:off x="251520" y="3105390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fftpack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F14FE-4923-D24F-B8C1-347C3CB78DB7}"/>
              </a:ext>
            </a:extLst>
          </p:cNvPr>
          <p:cNvSpPr txBox="1"/>
          <p:nvPr/>
        </p:nvSpPr>
        <p:spPr>
          <a:xfrm>
            <a:off x="490634" y="3730621"/>
            <a:ext cx="163309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integrate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DE438-B055-044F-B0EB-57C6912DD0AA}"/>
              </a:ext>
            </a:extLst>
          </p:cNvPr>
          <p:cNvSpPr txBox="1"/>
          <p:nvPr/>
        </p:nvSpPr>
        <p:spPr>
          <a:xfrm>
            <a:off x="154920" y="4346806"/>
            <a:ext cx="1915222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interpolate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039D3-5D30-C642-8BBE-6605FE389262}"/>
              </a:ext>
            </a:extLst>
          </p:cNvPr>
          <p:cNvSpPr txBox="1"/>
          <p:nvPr/>
        </p:nvSpPr>
        <p:spPr>
          <a:xfrm>
            <a:off x="613988" y="4955611"/>
            <a:ext cx="64564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0C449-2CE1-5046-BC0E-5B8A82340CAA}"/>
              </a:ext>
            </a:extLst>
          </p:cNvPr>
          <p:cNvSpPr txBox="1"/>
          <p:nvPr/>
        </p:nvSpPr>
        <p:spPr>
          <a:xfrm>
            <a:off x="392584" y="5607882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linalg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018F2-6753-094B-84D8-5DE0275EEE88}"/>
              </a:ext>
            </a:extLst>
          </p:cNvPr>
          <p:cNvSpPr txBox="1"/>
          <p:nvPr/>
        </p:nvSpPr>
        <p:spPr>
          <a:xfrm>
            <a:off x="7179656" y="2505631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3EA70-4089-6F44-981A-F61DAF26E952}"/>
              </a:ext>
            </a:extLst>
          </p:cNvPr>
          <p:cNvSpPr txBox="1"/>
          <p:nvPr/>
        </p:nvSpPr>
        <p:spPr>
          <a:xfrm>
            <a:off x="1471408" y="4955610"/>
            <a:ext cx="786708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odr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050F9-D5E8-C24E-B623-35EDD5025310}"/>
              </a:ext>
            </a:extLst>
          </p:cNvPr>
          <p:cNvSpPr txBox="1"/>
          <p:nvPr/>
        </p:nvSpPr>
        <p:spPr>
          <a:xfrm>
            <a:off x="7527279" y="1893136"/>
            <a:ext cx="1492030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optimize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A478B-6588-8147-8C33-0B136222CD24}"/>
              </a:ext>
            </a:extLst>
          </p:cNvPr>
          <p:cNvSpPr txBox="1"/>
          <p:nvPr/>
        </p:nvSpPr>
        <p:spPr>
          <a:xfrm>
            <a:off x="7738875" y="3118126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6DB9A-36FA-A54F-B6B4-BB99151776E9}"/>
              </a:ext>
            </a:extLst>
          </p:cNvPr>
          <p:cNvSpPr txBox="1"/>
          <p:nvPr/>
        </p:nvSpPr>
        <p:spPr>
          <a:xfrm>
            <a:off x="7225728" y="3730621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sparse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1F01B-E956-6F4D-8374-48BB4CED48F4}"/>
              </a:ext>
            </a:extLst>
          </p:cNvPr>
          <p:cNvSpPr txBox="1"/>
          <p:nvPr/>
        </p:nvSpPr>
        <p:spPr>
          <a:xfrm>
            <a:off x="7668344" y="4343116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spatial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EE63F-1C70-DB45-978A-7E1D426EFD96}"/>
              </a:ext>
            </a:extLst>
          </p:cNvPr>
          <p:cNvSpPr txBox="1"/>
          <p:nvPr/>
        </p:nvSpPr>
        <p:spPr>
          <a:xfrm>
            <a:off x="7155195" y="4955611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special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1B152-8392-A240-BF43-19B3DE564806}"/>
              </a:ext>
            </a:extLst>
          </p:cNvPr>
          <p:cNvSpPr txBox="1"/>
          <p:nvPr/>
        </p:nvSpPr>
        <p:spPr>
          <a:xfrm>
            <a:off x="7668344" y="5568105"/>
            <a:ext cx="1068837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253047948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65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5550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66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1993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67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</p:spTree>
    <p:extLst>
      <p:ext uri="{BB962C8B-B14F-4D97-AF65-F5344CB8AC3E}">
        <p14:creationId xmlns:p14="http://schemas.microsoft.com/office/powerpoint/2010/main" val="216586589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68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2C9274-D72B-3D41-99EA-70A1103488D9}"/>
              </a:ext>
            </a:extLst>
          </p:cNvPr>
          <p:cNvGraphicFramePr>
            <a:graphicFrameLocks noGrp="1"/>
          </p:cNvGraphicFramePr>
          <p:nvPr/>
        </p:nvGraphicFramePr>
        <p:xfrm>
          <a:off x="6645832" y="1995055"/>
          <a:ext cx="1238536" cy="1673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4">
                  <a:extLst>
                    <a:ext uri="{9D8B030D-6E8A-4147-A177-3AD203B41FA5}">
                      <a16:colId xmlns:a16="http://schemas.microsoft.com/office/drawing/2014/main" val="676971924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941359791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695123616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872902767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8261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70640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4187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75594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38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DBEBD6-EC08-634E-AC21-BCEC343C72B5}"/>
              </a:ext>
            </a:extLst>
          </p:cNvPr>
          <p:cNvCxnSpPr>
            <a:cxnSpLocks/>
          </p:cNvCxnSpPr>
          <p:nvPr/>
        </p:nvCxnSpPr>
        <p:spPr>
          <a:xfrm>
            <a:off x="6789848" y="1844824"/>
            <a:ext cx="0" cy="223224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BD64C-407F-884D-8B09-F243B44BB6C5}"/>
              </a:ext>
            </a:extLst>
          </p:cNvPr>
          <p:cNvSpPr/>
          <p:nvPr/>
        </p:nvSpPr>
        <p:spPr>
          <a:xfrm>
            <a:off x="5508104" y="4221087"/>
            <a:ext cx="3528963" cy="725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(1, 2802)</a:t>
            </a:r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8253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69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axis=1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BD64C-407F-884D-8B09-F243B44BB6C5}"/>
              </a:ext>
            </a:extLst>
          </p:cNvPr>
          <p:cNvSpPr/>
          <p:nvPr/>
        </p:nvSpPr>
        <p:spPr>
          <a:xfrm>
            <a:off x="5508104" y="4221087"/>
            <a:ext cx="3528963" cy="725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(2870, 1)</a:t>
            </a:r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29625E-4F19-C946-95D9-3FF94807E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93542"/>
              </p:ext>
            </p:extLst>
          </p:nvPr>
        </p:nvGraphicFramePr>
        <p:xfrm>
          <a:off x="6645832" y="1995055"/>
          <a:ext cx="1238536" cy="1673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4">
                  <a:extLst>
                    <a:ext uri="{9D8B030D-6E8A-4147-A177-3AD203B41FA5}">
                      <a16:colId xmlns:a16="http://schemas.microsoft.com/office/drawing/2014/main" val="676971924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941359791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695123616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872902767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8261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70640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4187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75594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382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D18BC-10A7-354F-B4A7-0543088AE12D}"/>
              </a:ext>
            </a:extLst>
          </p:cNvPr>
          <p:cNvCxnSpPr>
            <a:cxnSpLocks/>
          </p:cNvCxnSpPr>
          <p:nvPr/>
        </p:nvCxnSpPr>
        <p:spPr>
          <a:xfrm rot="16200000">
            <a:off x="7344308" y="1044000"/>
            <a:ext cx="0" cy="2232248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99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5634358" cy="4567545"/>
            <a:chOff x="179512" y="1844824"/>
            <a:chExt cx="5634358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3044553" y="2105002"/>
              <a:ext cx="2769317" cy="1909354"/>
              <a:chOff x="3133973" y="2088702"/>
              <a:chExt cx="2769317" cy="19093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41729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7039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71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AAC36ADF-9B84-2843-8682-1D83135137A0}"/>
              </a:ext>
            </a:extLst>
          </p:cNvPr>
          <p:cNvSpPr/>
          <p:nvPr/>
        </p:nvSpPr>
        <p:spPr>
          <a:xfrm>
            <a:off x="4450834" y="218515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ndarrays</a:t>
            </a:r>
            <a:r>
              <a:rPr lang="en-US" dirty="0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269322764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175C041-C0B7-0443-8A43-597B5D8E6E9B}"/>
              </a:ext>
            </a:extLst>
          </p:cNvPr>
          <p:cNvSpPr/>
          <p:nvPr/>
        </p:nvSpPr>
        <p:spPr>
          <a:xfrm>
            <a:off x="4427984" y="2165442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499019F-183B-594C-884C-6D84D17F53A2}"/>
              </a:ext>
            </a:extLst>
          </p:cNvPr>
          <p:cNvSpPr/>
          <p:nvPr/>
        </p:nvSpPr>
        <p:spPr>
          <a:xfrm>
            <a:off x="4742178" y="360890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323513198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175C041-C0B7-0443-8A43-597B5D8E6E9B}"/>
              </a:ext>
            </a:extLst>
          </p:cNvPr>
          <p:cNvSpPr/>
          <p:nvPr/>
        </p:nvSpPr>
        <p:spPr>
          <a:xfrm>
            <a:off x="4427984" y="2165442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499019F-183B-594C-884C-6D84D17F53A2}"/>
              </a:ext>
            </a:extLst>
          </p:cNvPr>
          <p:cNvSpPr/>
          <p:nvPr/>
        </p:nvSpPr>
        <p:spPr>
          <a:xfrm>
            <a:off x="4742178" y="360890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AE6A6-4FF0-784F-95A4-15B1AA3508FE}"/>
              </a:ext>
            </a:extLst>
          </p:cNvPr>
          <p:cNvSpPr/>
          <p:nvPr/>
        </p:nvSpPr>
        <p:spPr>
          <a:xfrm>
            <a:off x="467544" y="5157192"/>
            <a:ext cx="4377766" cy="10274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F14A-ADBF-0240-8D54-40C9A8A43A4D}"/>
              </a:ext>
            </a:extLst>
          </p:cNvPr>
          <p:cNvSpPr/>
          <p:nvPr/>
        </p:nvSpPr>
        <p:spPr>
          <a:xfrm>
            <a:off x="3598769" y="554409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[4346287]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7CACB3-B4CD-EC46-AFCD-9FC820526E06}"/>
              </a:ext>
            </a:extLst>
          </p:cNvPr>
          <p:cNvSpPr/>
          <p:nvPr/>
        </p:nvSpPr>
        <p:spPr>
          <a:xfrm>
            <a:off x="4230216" y="5824456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[0.] </a:t>
            </a:r>
          </a:p>
        </p:txBody>
      </p:sp>
    </p:spTree>
    <p:extLst>
      <p:ext uri="{BB962C8B-B14F-4D97-AF65-F5344CB8AC3E}">
        <p14:creationId xmlns:p14="http://schemas.microsoft.com/office/powerpoint/2010/main" val="22989945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74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Mode on rounded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181841" y="1576420"/>
            <a:ext cx="8782647" cy="20686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decimals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(results)</a:t>
            </a:r>
          </a:p>
          <a:p>
            <a:pPr>
              <a:spcBef>
                <a:spcPts val="1200"/>
              </a:spcBef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(mode=array([0.58]), count=array([436073]))</a:t>
            </a:r>
          </a:p>
        </p:txBody>
      </p:sp>
    </p:spTree>
    <p:extLst>
      <p:ext uri="{BB962C8B-B14F-4D97-AF65-F5344CB8AC3E}">
        <p14:creationId xmlns:p14="http://schemas.microsoft.com/office/powerpoint/2010/main" val="280324329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75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</a:t>
            </a:r>
            <a:r>
              <a:rPr lang="en-US" sz="2800" dirty="0" err="1"/>
              <a:t>ndimage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298530" y="1576420"/>
            <a:ext cx="8638631" cy="3220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raw"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661D8-33B3-224C-94C5-8003A135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651054"/>
            <a:ext cx="5574196" cy="37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1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76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</a:t>
            </a:r>
            <a:r>
              <a:rPr lang="en-US" sz="2800" dirty="0" err="1"/>
              <a:t>ndimage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298530" y="1576420"/>
            <a:ext cx="8638631" cy="37247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ndimage.gaussian_filter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sigma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smooth"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30804-8FF7-0248-933F-CCF2077B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667827"/>
            <a:ext cx="5562023" cy="37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377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77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1747538"/>
            <a:ext cx="8638632" cy="96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np.ma.masked_less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limit)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7B2CC-BC05-8F4A-BBEA-E23EB01FEA3F}"/>
              </a:ext>
            </a:extLst>
          </p:cNvPr>
          <p:cNvSpPr/>
          <p:nvPr/>
        </p:nvSpPr>
        <p:spPr>
          <a:xfrm>
            <a:off x="298530" y="2850229"/>
            <a:ext cx="4129454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np.ma.mean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0.8978273280567104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52C2A-1938-B243-BA2D-EFD8A60F66E0}"/>
              </a:ext>
            </a:extLst>
          </p:cNvPr>
          <p:cNvSpPr/>
          <p:nvPr/>
        </p:nvSpPr>
        <p:spPr>
          <a:xfrm>
            <a:off x="4644008" y="2850229"/>
            <a:ext cx="4279387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0.3999843028624248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201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78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2035570"/>
            <a:ext cx="8638632" cy="37696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cm.viridis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palette.set_bad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alpha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"masked array"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334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79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2035570"/>
            <a:ext cx="8638632" cy="37696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cm.viridis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palette.set_bad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alpha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"masked array"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03F9A-A153-7B4A-A328-83DF0D643034}"/>
              </a:ext>
            </a:extLst>
          </p:cNvPr>
          <p:cNvSpPr/>
          <p:nvPr/>
        </p:nvSpPr>
        <p:spPr>
          <a:xfrm>
            <a:off x="284763" y="2035570"/>
            <a:ext cx="8824312" cy="3933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A9768-52E2-AC41-A3AE-5635A362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40" y="1916832"/>
            <a:ext cx="6078252" cy="40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59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5634358" cy="4567545"/>
            <a:chOff x="179512" y="1844824"/>
            <a:chExt cx="5634358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60271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80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8772534" cy="4567545"/>
            <a:chOff x="179512" y="1844824"/>
            <a:chExt cx="8772534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y3[:,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np.newaxis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9927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47294</TotalTime>
  <Words>8318</Words>
  <Application>Microsoft Macintosh PowerPoint</Application>
  <PresentationFormat>On-screen Show (4:3)</PresentationFormat>
  <Paragraphs>1456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Consolas</vt:lpstr>
      <vt:lpstr>Lato</vt:lpstr>
      <vt:lpstr>Monaco</vt:lpstr>
      <vt:lpstr>Title Slide</vt:lpstr>
      <vt:lpstr>Empty with title</vt:lpstr>
      <vt:lpstr>Python Tutorial Series 2019 Data Analysis &amp; Visualization 2 SciPy, Image display and Manipulation</vt:lpstr>
      <vt:lpstr>Zen of Python</vt:lpstr>
      <vt:lpstr>Previously...</vt:lpstr>
      <vt:lpstr>Data Analysis and Visualization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SciPy</vt:lpstr>
      <vt:lpstr>SciPy</vt:lpstr>
      <vt:lpstr>SciPy</vt:lpstr>
      <vt:lpstr>SciPy</vt:lpstr>
      <vt:lpstr>SciPy</vt:lpstr>
      <vt:lpstr>SciPy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681</cp:revision>
  <cp:lastPrinted>2019-05-13T22:58:11Z</cp:lastPrinted>
  <dcterms:created xsi:type="dcterms:W3CDTF">2015-09-26T21:55:49Z</dcterms:created>
  <dcterms:modified xsi:type="dcterms:W3CDTF">2019-06-18T14:54:34Z</dcterms:modified>
</cp:coreProperties>
</file>